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8" r:id="rId3"/>
    <p:sldId id="261" r:id="rId4"/>
    <p:sldId id="279" r:id="rId5"/>
    <p:sldId id="263" r:id="rId6"/>
    <p:sldId id="264" r:id="rId7"/>
    <p:sldId id="265" r:id="rId8"/>
    <p:sldId id="259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60" r:id="rId21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9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83AFE-2A08-4438-BEE0-4A1BF1D5093F}" type="datetimeFigureOut">
              <a:rPr lang="et-EE" smtClean="0"/>
              <a:t>25.10.2018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33D35-5A29-4013-9324-B004DAF2BA1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22369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2670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2645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8918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60890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84335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51892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2375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088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5770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58773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9404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6417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 smtClean="0"/>
              <a:t>8. Arvutivõrgud</a:t>
            </a: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 smtClean="0"/>
              <a:t>ITI0101 Sissejuhatus Infotehnoloogiasse</a:t>
            </a:r>
          </a:p>
          <a:p>
            <a:r>
              <a:rPr lang="et-EE" dirty="0" smtClean="0"/>
              <a:t>Ivo Müürsepp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15877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CSMA/CD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Kuula, kas keegi teine edastab (meedium vaba ?).</a:t>
            </a:r>
          </a:p>
          <a:p>
            <a:r>
              <a:rPr lang="et-EE" dirty="0"/>
              <a:t>Kui meedium on vaba, siis edasta kaader</a:t>
            </a:r>
            <a:r>
              <a:rPr lang="et-EE" dirty="0" smtClean="0"/>
              <a:t>.</a:t>
            </a:r>
          </a:p>
          <a:p>
            <a:r>
              <a:rPr lang="et-EE" dirty="0"/>
              <a:t>Kui meedium ei ole vaba, siis kuula edasi. Alusta kaadri edastamist niipea kui meedium vabaneb</a:t>
            </a:r>
            <a:r>
              <a:rPr lang="et-EE" dirty="0" smtClean="0"/>
              <a:t>. Kuulamist jätkatakse ka edastamise ajal.</a:t>
            </a:r>
            <a:endParaRPr lang="et-EE" dirty="0"/>
          </a:p>
          <a:p>
            <a:r>
              <a:rPr lang="et-EE" dirty="0" smtClean="0"/>
              <a:t>Kui tuvastatakse kokkupõrge (</a:t>
            </a:r>
            <a:r>
              <a:rPr lang="et-EE" i="1" dirty="0" err="1" smtClean="0"/>
              <a:t>collision</a:t>
            </a:r>
            <a:r>
              <a:rPr lang="et-EE" dirty="0" smtClean="0"/>
              <a:t>) siis edasta lühikene teavitussignaal (</a:t>
            </a:r>
            <a:r>
              <a:rPr lang="et-EE" i="1" dirty="0" err="1" smtClean="0"/>
              <a:t>jamming</a:t>
            </a:r>
            <a:r>
              <a:rPr lang="et-EE" dirty="0" smtClean="0"/>
              <a:t>) ja lõpeta seejärel edastus. </a:t>
            </a:r>
          </a:p>
          <a:p>
            <a:r>
              <a:rPr lang="et-EE" dirty="0" smtClean="0"/>
              <a:t>Oota </a:t>
            </a:r>
            <a:r>
              <a:rPr lang="et-EE" dirty="0"/>
              <a:t>juhuslikult valitud aja </a:t>
            </a:r>
            <a:r>
              <a:rPr lang="et-EE" i="1" dirty="0" smtClean="0"/>
              <a:t>(</a:t>
            </a:r>
            <a:r>
              <a:rPr lang="et-EE" i="1" dirty="0" err="1" smtClean="0"/>
              <a:t>backoff</a:t>
            </a:r>
            <a:r>
              <a:rPr lang="et-EE" i="1" dirty="0" smtClean="0"/>
              <a:t>)</a:t>
            </a:r>
            <a:r>
              <a:rPr lang="et-EE" dirty="0" smtClean="0"/>
              <a:t> jooksul </a:t>
            </a:r>
            <a:r>
              <a:rPr lang="et-EE" dirty="0"/>
              <a:t>ja seejärel alusta uuesti esimesest punktist. 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10</a:t>
            </a:fld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31722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&lt;strong&gt;networking&lt;/strong&gt; - Can I split one &lt;strong&gt;Ethernet&lt;/strong&gt; line coming out of my wall into multiple separate lines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583" y="2012596"/>
            <a:ext cx="4504886" cy="450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Kommutaator (</a:t>
            </a:r>
            <a:r>
              <a:rPr lang="et-EE" i="1" dirty="0" err="1" smtClean="0"/>
              <a:t>switch</a:t>
            </a:r>
            <a:r>
              <a:rPr lang="et-EE" dirty="0" smtClean="0"/>
              <a:t>)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Kanalikihi seade</a:t>
            </a:r>
          </a:p>
          <a:p>
            <a:r>
              <a:rPr lang="et-EE" dirty="0" smtClean="0"/>
              <a:t>Eraldab võrgu põrkedomeenideks (</a:t>
            </a:r>
            <a:r>
              <a:rPr lang="et-EE" i="1" dirty="0" err="1" smtClean="0"/>
              <a:t>colision</a:t>
            </a:r>
            <a:r>
              <a:rPr lang="et-EE" i="1" dirty="0" smtClean="0"/>
              <a:t> </a:t>
            </a:r>
            <a:r>
              <a:rPr lang="et-EE" i="1" dirty="0" err="1" smtClean="0"/>
              <a:t>domain</a:t>
            </a:r>
            <a:r>
              <a:rPr lang="et-EE" dirty="0" smtClean="0"/>
              <a:t>)</a:t>
            </a:r>
          </a:p>
          <a:p>
            <a:r>
              <a:rPr lang="et-EE" dirty="0" smtClean="0"/>
              <a:t>Suurendab võru kasutamise efektiivsust.</a:t>
            </a:r>
          </a:p>
          <a:p>
            <a:r>
              <a:rPr lang="et-EE" dirty="0" smtClean="0"/>
              <a:t>Võrgu laiendamine.</a:t>
            </a:r>
          </a:p>
          <a:p>
            <a:r>
              <a:rPr lang="et-EE" dirty="0" smtClean="0"/>
              <a:t>Suurendab võrgu töökindlust.</a:t>
            </a:r>
          </a:p>
          <a:p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11</a:t>
            </a:fld>
            <a:endParaRPr lang="et-EE"/>
          </a:p>
        </p:txBody>
      </p:sp>
      <p:pic>
        <p:nvPicPr>
          <p:cNvPr id="6" name="Picture 5" descr="Clipart - &lt;strong&gt;Network Switch&lt;/strong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940" y="4592159"/>
            <a:ext cx="2927903" cy="226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76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Internetikiht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35360"/>
          </a:xfrm>
        </p:spPr>
        <p:txBody>
          <a:bodyPr>
            <a:normAutofit fontScale="92500"/>
          </a:bodyPr>
          <a:lstStyle/>
          <a:p>
            <a:r>
              <a:rPr lang="et-EE" dirty="0" smtClean="0"/>
              <a:t>Andmete kohale toimetamine suvalisse võrgusõlme.</a:t>
            </a:r>
          </a:p>
          <a:p>
            <a:r>
              <a:rPr lang="et-EE" dirty="0" smtClean="0"/>
              <a:t>Pakettkommutatsioon (ühenduseta kanal)</a:t>
            </a:r>
          </a:p>
          <a:p>
            <a:r>
              <a:rPr lang="et-EE" dirty="0" smtClean="0"/>
              <a:t>Loll võrk</a:t>
            </a:r>
          </a:p>
          <a:p>
            <a:r>
              <a:rPr lang="et-EE" dirty="0" smtClean="0"/>
              <a:t>Internetikihi andmekogumit (PDU) nimetatakse paketiks (</a:t>
            </a:r>
            <a:r>
              <a:rPr lang="et-EE" dirty="0" err="1" smtClean="0"/>
              <a:t>datagrammiks</a:t>
            </a:r>
            <a:r>
              <a:rPr lang="et-EE" dirty="0" smtClean="0"/>
              <a:t>)</a:t>
            </a:r>
          </a:p>
          <a:p>
            <a:r>
              <a:rPr lang="et-EE" dirty="0" smtClean="0"/>
              <a:t>IPv4 pakett: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36821" y="6173787"/>
            <a:ext cx="2743200" cy="365125"/>
          </a:xfrm>
        </p:spPr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12</a:t>
            </a:fld>
            <a:endParaRPr lang="et-E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869266"/>
              </p:ext>
            </p:extLst>
          </p:nvPr>
        </p:nvGraphicFramePr>
        <p:xfrm>
          <a:off x="1061329" y="4616987"/>
          <a:ext cx="958791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745">
                  <a:extLst>
                    <a:ext uri="{9D8B030D-6E8A-4147-A177-3AD203B41FA5}">
                      <a16:colId xmlns:a16="http://schemas.microsoft.com/office/drawing/2014/main" val="224390763"/>
                    </a:ext>
                  </a:extLst>
                </a:gridCol>
                <a:gridCol w="8958169">
                  <a:extLst>
                    <a:ext uri="{9D8B030D-6E8A-4147-A177-3AD203B41FA5}">
                      <a16:colId xmlns:a16="http://schemas.microsoft.com/office/drawing/2014/main" val="2334881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t-EE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rgbClr val="0070C0"/>
                          </a:solidFill>
                        </a:rPr>
                        <a:t>0-65515</a:t>
                      </a:r>
                      <a:endParaRPr lang="et-EE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4400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Päis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Andmed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2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669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IPv4 paketi päis</a:t>
            </a:r>
            <a:endParaRPr lang="et-E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9477" y="1509306"/>
          <a:ext cx="12120000" cy="462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</a:tblGrid>
              <a:tr h="578386">
                <a:tc>
                  <a:txBody>
                    <a:bodyPr/>
                    <a:lstStyle/>
                    <a:p>
                      <a:pPr algn="ctr"/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0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1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2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3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bitt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31</a:t>
                      </a:r>
                      <a:endParaRPr lang="et-E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Versioon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IHL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DSCP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ECN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Kogupikkus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32</a:t>
                      </a:r>
                      <a:endParaRPr lang="et-EE" sz="120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Identifitseerimine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Lipud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Fragmendi nihe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64</a:t>
                      </a:r>
                      <a:endParaRPr lang="et-EE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TTL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Protokoll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Päise kontrollsumma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96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Saatja</a:t>
                      </a:r>
                      <a:r>
                        <a:rPr lang="et-EE" baseline="0" dirty="0" smtClean="0"/>
                        <a:t> IP aadress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128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Sihtkoha IP aadress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160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Valikulised väljad (kui IHL &gt; 5)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13</a:t>
            </a:fld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94624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Interneti aadress – IP aadress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253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t-EE" dirty="0" smtClean="0"/>
              <a:t>IPv4 aadress: 32 bitti esitatakse grupeeritud kümnendarvu kujul:</a:t>
            </a:r>
          </a:p>
          <a:p>
            <a:pPr lvl="1"/>
            <a:r>
              <a:rPr lang="et-EE" dirty="0" smtClean="0"/>
              <a:t>172.16.254.3</a:t>
            </a:r>
            <a:endParaRPr lang="et-EE" dirty="0"/>
          </a:p>
          <a:p>
            <a:r>
              <a:rPr lang="et-EE" dirty="0" smtClean="0"/>
              <a:t>IPv6 aadress: 128 bitti esitatakse </a:t>
            </a:r>
            <a:r>
              <a:rPr lang="et-EE" dirty="0" err="1" smtClean="0"/>
              <a:t>kuueteiskümnendarvudena</a:t>
            </a:r>
            <a:r>
              <a:rPr lang="et-EE" dirty="0" smtClean="0"/>
              <a:t>:</a:t>
            </a:r>
          </a:p>
          <a:p>
            <a:pPr lvl="1"/>
            <a:r>
              <a:rPr lang="et-EE" dirty="0" smtClean="0"/>
              <a:t>2001:0db8:85a3:0000:0000:8a2e:0370:7334</a:t>
            </a:r>
          </a:p>
          <a:p>
            <a:r>
              <a:rPr lang="et-EE" dirty="0" smtClean="0"/>
              <a:t>Näide:</a:t>
            </a:r>
          </a:p>
          <a:p>
            <a:pPr lvl="1"/>
            <a:r>
              <a:rPr lang="et-EE" dirty="0" smtClean="0"/>
              <a:t>IP-aadress: 192.168.2.4</a:t>
            </a:r>
          </a:p>
          <a:p>
            <a:pPr lvl="1"/>
            <a:r>
              <a:rPr lang="et-EE" dirty="0" smtClean="0"/>
              <a:t>Võrgumask: 255.255.255.0</a:t>
            </a:r>
          </a:p>
          <a:p>
            <a:pPr lvl="1"/>
            <a:r>
              <a:rPr lang="et-EE" dirty="0" smtClean="0"/>
              <a:t>Alternatiivne kirjapilt: 192.168.2.424</a:t>
            </a:r>
          </a:p>
          <a:p>
            <a:r>
              <a:rPr lang="et-EE" dirty="0" smtClean="0"/>
              <a:t>Vaikevõrguvärav (</a:t>
            </a:r>
            <a:r>
              <a:rPr lang="et-EE" i="1" dirty="0" err="1" smtClean="0"/>
              <a:t>Default</a:t>
            </a:r>
            <a:r>
              <a:rPr lang="et-EE" i="1" dirty="0" smtClean="0"/>
              <a:t> </a:t>
            </a:r>
            <a:r>
              <a:rPr lang="et-EE" i="1" dirty="0" err="1" smtClean="0"/>
              <a:t>Gateway</a:t>
            </a:r>
            <a:r>
              <a:rPr lang="et-EE" i="1" dirty="0" smtClean="0"/>
              <a:t>)</a:t>
            </a:r>
          </a:p>
          <a:p>
            <a:pPr lvl="1"/>
            <a:r>
              <a:rPr lang="et-EE" i="1" dirty="0" err="1" smtClean="0"/>
              <a:t>ipconfig</a:t>
            </a:r>
            <a:r>
              <a:rPr lang="et-EE" i="1" dirty="0" smtClean="0"/>
              <a:t> </a:t>
            </a:r>
            <a:r>
              <a:rPr lang="et-EE" dirty="0" smtClean="0"/>
              <a:t>utiliit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14</a:t>
            </a:fld>
            <a:endParaRPr lang="et-E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317" y="3778201"/>
            <a:ext cx="2757817" cy="1668309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189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Marsruutimine</a:t>
            </a:r>
            <a:endParaRPr lang="et-E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94" y="1825819"/>
            <a:ext cx="10299411" cy="435133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15</a:t>
            </a:fld>
            <a:endParaRPr lang="et-EE"/>
          </a:p>
        </p:txBody>
      </p:sp>
      <p:sp>
        <p:nvSpPr>
          <p:cNvPr id="8" name="Rectangle 7"/>
          <p:cNvSpPr/>
          <p:nvPr/>
        </p:nvSpPr>
        <p:spPr>
          <a:xfrm>
            <a:off x="3910818" y="6536665"/>
            <a:ext cx="41095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1200" dirty="0" smtClean="0"/>
              <a:t>Joonis: William </a:t>
            </a:r>
            <a:r>
              <a:rPr lang="et-EE" sz="1200" dirty="0" err="1"/>
              <a:t>Stallings</a:t>
            </a:r>
            <a:r>
              <a:rPr lang="et-EE" sz="1200" dirty="0"/>
              <a:t>. </a:t>
            </a:r>
            <a:r>
              <a:rPr lang="et-EE" sz="1200" dirty="0" err="1"/>
              <a:t>Data</a:t>
            </a:r>
            <a:r>
              <a:rPr lang="et-EE" sz="1200" dirty="0"/>
              <a:t> and </a:t>
            </a:r>
            <a:r>
              <a:rPr lang="et-EE" sz="1200" dirty="0" err="1"/>
              <a:t>Computer</a:t>
            </a:r>
            <a:r>
              <a:rPr lang="et-EE" sz="1200" dirty="0"/>
              <a:t> </a:t>
            </a:r>
            <a:r>
              <a:rPr lang="et-EE" sz="1200" dirty="0" err="1" smtClean="0"/>
              <a:t>Communications</a:t>
            </a:r>
            <a:r>
              <a:rPr lang="et-EE" sz="1200" dirty="0" smtClean="0"/>
              <a:t>.</a:t>
            </a:r>
            <a:endParaRPr lang="et-EE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4322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Transpordikiht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6769"/>
            <a:ext cx="10515600" cy="4839581"/>
          </a:xfrm>
        </p:spPr>
        <p:txBody>
          <a:bodyPr>
            <a:normAutofit/>
          </a:bodyPr>
          <a:lstStyle/>
          <a:p>
            <a:r>
              <a:rPr lang="et-EE" dirty="0" smtClean="0"/>
              <a:t>Ühendusele orienteeritud side.</a:t>
            </a:r>
          </a:p>
          <a:p>
            <a:r>
              <a:rPr lang="et-EE" dirty="0" smtClean="0"/>
              <a:t>Virtuaalne otsekanal alg- ja sihtpunkti vahel.</a:t>
            </a:r>
          </a:p>
          <a:p>
            <a:r>
              <a:rPr lang="et-EE" dirty="0" smtClean="0"/>
              <a:t>Transpordikihi PDU – segment. </a:t>
            </a:r>
          </a:p>
          <a:p>
            <a:r>
              <a:rPr lang="et-EE" dirty="0" smtClean="0"/>
              <a:t>Segmentide õige järjekorra tagamine.</a:t>
            </a:r>
          </a:p>
          <a:p>
            <a:r>
              <a:rPr lang="et-EE" dirty="0" smtClean="0"/>
              <a:t>Ühenduse usaldusväärsuse tagamine.</a:t>
            </a:r>
          </a:p>
          <a:p>
            <a:r>
              <a:rPr lang="et-EE" dirty="0" smtClean="0"/>
              <a:t>Vookontroll.</a:t>
            </a:r>
          </a:p>
          <a:p>
            <a:r>
              <a:rPr lang="et-EE" dirty="0" smtClean="0"/>
              <a:t>Võrgu ülekoormuse </a:t>
            </a:r>
            <a:r>
              <a:rPr lang="et-EE" dirty="0"/>
              <a:t>(</a:t>
            </a:r>
            <a:r>
              <a:rPr lang="et-EE" i="1" dirty="0" err="1" smtClean="0"/>
              <a:t>Congestion</a:t>
            </a:r>
            <a:r>
              <a:rPr lang="et-EE" dirty="0" smtClean="0"/>
              <a:t>) vältimine</a:t>
            </a:r>
          </a:p>
          <a:p>
            <a:r>
              <a:rPr lang="et-EE" dirty="0" smtClean="0"/>
              <a:t>Rakenduskihi andmete </a:t>
            </a:r>
            <a:r>
              <a:rPr lang="et-EE" dirty="0" err="1" smtClean="0"/>
              <a:t>multipleksimine</a:t>
            </a:r>
            <a:r>
              <a:rPr lang="et-EE" dirty="0"/>
              <a:t>.</a:t>
            </a:r>
            <a:endParaRPr lang="et-E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16</a:t>
            </a:fld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562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TCP segmendi päis</a:t>
            </a:r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17</a:t>
            </a:fld>
            <a:endParaRPr lang="et-EE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6000" y="1393248"/>
          <a:ext cx="12120000" cy="4963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</a:tblGrid>
              <a:tr h="578386">
                <a:tc>
                  <a:txBody>
                    <a:bodyPr/>
                    <a:lstStyle/>
                    <a:p>
                      <a:pPr algn="ctr"/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0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1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2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3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bitt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31</a:t>
                      </a:r>
                      <a:endParaRPr lang="et-E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Allika port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Sihtkoha port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32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Järjekorranumber </a:t>
                      </a:r>
                      <a:r>
                        <a:rPr lang="et-EE" i="1" dirty="0" smtClean="0"/>
                        <a:t>SN</a:t>
                      </a:r>
                      <a:endParaRPr lang="et-EE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64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Kinnituse (ACK) number </a:t>
                      </a:r>
                      <a:r>
                        <a:rPr lang="et-EE" i="1" dirty="0" smtClean="0"/>
                        <a:t>AN</a:t>
                      </a:r>
                      <a:endParaRPr lang="et-EE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96</a:t>
                      </a:r>
                      <a:endParaRPr lang="et-EE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Päise pikkus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0 0 0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CWR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ECE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URG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ACK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PSH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RST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SYN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F IN</a:t>
                      </a:r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Akna suurus </a:t>
                      </a:r>
                      <a:r>
                        <a:rPr lang="et-EE" i="1" dirty="0" smtClean="0"/>
                        <a:t>W</a:t>
                      </a:r>
                      <a:endParaRPr lang="et-EE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128</a:t>
                      </a:r>
                      <a:endParaRPr lang="et-EE" sz="120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Kontrollsumma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URG viit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160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Valikulised väljad (kui Päise pikkus &gt; 5)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907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UDP </a:t>
            </a:r>
            <a:r>
              <a:rPr lang="et-EE" dirty="0" err="1"/>
              <a:t>datagrammi</a:t>
            </a:r>
            <a:r>
              <a:rPr lang="et-EE" dirty="0"/>
              <a:t> päis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18</a:t>
            </a:fld>
            <a:endParaRPr lang="et-EE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6000" y="2660188"/>
          <a:ext cx="12120000" cy="2313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</a:tblGrid>
              <a:tr h="578386">
                <a:tc>
                  <a:txBody>
                    <a:bodyPr/>
                    <a:lstStyle/>
                    <a:p>
                      <a:pPr algn="ctr"/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okt</a:t>
                      </a:r>
                      <a:endParaRPr lang="et-EE" sz="1200" i="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0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1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2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3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okt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bitt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5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6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7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8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9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11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12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13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15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16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17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18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19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21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22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23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25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26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27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28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29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31</a:t>
                      </a:r>
                      <a:endParaRPr lang="et-EE" sz="12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0</a:t>
                      </a:r>
                      <a:endParaRPr lang="et-EE" sz="1200" i="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Allika port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Sihtkoha port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32</a:t>
                      </a:r>
                      <a:endParaRPr lang="et-EE" sz="1200" i="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Segmendi pikkus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Kontrollsumma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3371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Sokkel (</a:t>
            </a:r>
            <a:r>
              <a:rPr lang="et-EE" i="1" dirty="0" err="1" smtClean="0"/>
              <a:t>Socket</a:t>
            </a:r>
            <a:r>
              <a:rPr lang="et-EE" dirty="0" smtClean="0"/>
              <a:t>)</a:t>
            </a:r>
            <a:endParaRPr lang="et-E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9788" y="1362076"/>
            <a:ext cx="5157787" cy="823912"/>
          </a:xfrm>
        </p:spPr>
        <p:txBody>
          <a:bodyPr/>
          <a:lstStyle/>
          <a:p>
            <a:r>
              <a:rPr lang="et-EE" dirty="0" smtClean="0"/>
              <a:t>Server</a:t>
            </a:r>
            <a:endParaRPr lang="et-EE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8" y="2185988"/>
            <a:ext cx="5157787" cy="4170362"/>
          </a:xfrm>
        </p:spPr>
        <p:txBody>
          <a:bodyPr>
            <a:normAutofit/>
          </a:bodyPr>
          <a:lstStyle/>
          <a:p>
            <a:r>
              <a:rPr lang="et-EE" dirty="0" smtClean="0"/>
              <a:t>Sokli loomine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socket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t-EE" dirty="0" smtClean="0"/>
          </a:p>
          <a:p>
            <a:r>
              <a:rPr lang="et-EE" dirty="0" smtClean="0"/>
              <a:t>Sokli sidumine 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bind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Ühenduse ootamine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listen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Ühenduse aktsepteerimine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accept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Andmevahetus</a:t>
            </a:r>
            <a:endParaRPr lang="et-E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259512" y="1362076"/>
            <a:ext cx="5183188" cy="823912"/>
          </a:xfrm>
        </p:spPr>
        <p:txBody>
          <a:bodyPr/>
          <a:lstStyle/>
          <a:p>
            <a:r>
              <a:rPr lang="et-EE" dirty="0" smtClean="0"/>
              <a:t>Klient</a:t>
            </a:r>
            <a:endParaRPr lang="et-EE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170612" y="2283402"/>
            <a:ext cx="5183188" cy="4072948"/>
          </a:xfrm>
        </p:spPr>
        <p:txBody>
          <a:bodyPr/>
          <a:lstStyle/>
          <a:p>
            <a:r>
              <a:rPr lang="et-EE" dirty="0" smtClean="0"/>
              <a:t>Sokli loomine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s</a:t>
            </a: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ocket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Ühenduse loomine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c</a:t>
            </a: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onnect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Andmevahetus</a:t>
            </a:r>
          </a:p>
          <a:p>
            <a:pPr marL="457200" lvl="1" indent="0">
              <a:buNone/>
            </a:pP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read()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write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send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r</a:t>
            </a: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eceive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t-EE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19</a:t>
            </a:fld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88382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Arvutivõrgud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 smtClean="0"/>
              <a:t>11. september 1940 – suhtlus arvutiga üle teletaibi.</a:t>
            </a:r>
          </a:p>
          <a:p>
            <a:r>
              <a:rPr lang="et-EE" dirty="0" smtClean="0"/>
              <a:t>Terminaliühendus arvutiga – 1950‘nendad.</a:t>
            </a:r>
          </a:p>
          <a:p>
            <a:r>
              <a:rPr lang="et-EE" dirty="0" smtClean="0"/>
              <a:t>5. detsember 1968 – ARPANET (neli võrgusõlme)</a:t>
            </a:r>
          </a:p>
          <a:p>
            <a:pPr lvl="1"/>
            <a:r>
              <a:rPr lang="et-EE" dirty="0" smtClean="0"/>
              <a:t>1981 aastal 213 sõlme</a:t>
            </a:r>
          </a:p>
          <a:p>
            <a:pPr lvl="1"/>
            <a:r>
              <a:rPr lang="et-EE" dirty="0" smtClean="0"/>
              <a:t>Esimene väljaspool USA-d 1973 (Norra)</a:t>
            </a:r>
          </a:p>
          <a:p>
            <a:r>
              <a:rPr lang="et-EE" dirty="0" smtClean="0"/>
              <a:t>Juuli 1976 - Ethernet</a:t>
            </a:r>
          </a:p>
          <a:p>
            <a:r>
              <a:rPr lang="et-EE" dirty="0" smtClean="0"/>
              <a:t>September 1981 – IPv4 ja TCP protokollid.</a:t>
            </a:r>
          </a:p>
          <a:p>
            <a:r>
              <a:rPr lang="et-EE" dirty="0" smtClean="0"/>
              <a:t>1982 – SMTP – e-post</a:t>
            </a:r>
          </a:p>
          <a:p>
            <a:r>
              <a:rPr lang="et-EE" dirty="0" smtClean="0"/>
              <a:t>Mai 1996 – http 1.0 </a:t>
            </a:r>
          </a:p>
          <a:p>
            <a:r>
              <a:rPr lang="et-EE" dirty="0" smtClean="0"/>
              <a:t>2003 - </a:t>
            </a:r>
            <a:r>
              <a:rPr lang="et-EE" dirty="0" err="1" smtClean="0"/>
              <a:t>VoIP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AFD-5C40-41A6-A5B2-0A5979AA370E}" type="slidenum">
              <a:rPr lang="et-EE" smtClean="0"/>
              <a:t>2</a:t>
            </a:fld>
            <a:endParaRPr lang="et-EE"/>
          </a:p>
        </p:txBody>
      </p:sp>
      <p:pic>
        <p:nvPicPr>
          <p:cNvPr id="6" name="Picture 5" descr="Journeys | Always on the 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776" y="2747822"/>
            <a:ext cx="2160221" cy="19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25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IEE1100 - Arvutivõrgud 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7662"/>
            <a:ext cx="10515600" cy="4814326"/>
          </a:xfrm>
        </p:spPr>
        <p:txBody>
          <a:bodyPr/>
          <a:lstStyle/>
          <a:p>
            <a:pPr marL="0" indent="0">
              <a:buNone/>
            </a:pPr>
            <a:r>
              <a:rPr lang="et-EE" dirty="0" smtClean="0"/>
              <a:t>Lisaks ülaltoodu põhjalikumale käsitlemisele räägime lisaks:</a:t>
            </a:r>
          </a:p>
          <a:p>
            <a:pPr marL="0" indent="0">
              <a:buNone/>
            </a:pPr>
            <a:endParaRPr lang="et-EE" dirty="0" smtClean="0"/>
          </a:p>
          <a:p>
            <a:r>
              <a:rPr lang="et-EE" dirty="0" smtClean="0"/>
              <a:t>Sidesüsteemide mudelid</a:t>
            </a:r>
          </a:p>
          <a:p>
            <a:r>
              <a:rPr lang="et-EE" dirty="0" smtClean="0"/>
              <a:t>Füüsilised meediumid, nende omadused ja kasutamine.</a:t>
            </a:r>
          </a:p>
          <a:p>
            <a:r>
              <a:rPr lang="et-EE" dirty="0" smtClean="0"/>
              <a:t>Signaalid ja nende parameetrid.</a:t>
            </a:r>
          </a:p>
          <a:p>
            <a:r>
              <a:rPr lang="et-EE" dirty="0" smtClean="0"/>
              <a:t>Traadita internet ja </a:t>
            </a:r>
            <a:r>
              <a:rPr lang="et-EE" dirty="0" err="1" smtClean="0"/>
              <a:t>hajaspektriside</a:t>
            </a:r>
            <a:endParaRPr lang="et-EE" dirty="0" smtClean="0"/>
          </a:p>
          <a:p>
            <a:r>
              <a:rPr lang="et-EE" dirty="0" smtClean="0"/>
              <a:t>Mobiilside võrgud ja nende põlvkonnad</a:t>
            </a:r>
          </a:p>
          <a:p>
            <a:endParaRPr lang="et-E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20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61818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TCP/IP mudel</a:t>
            </a:r>
            <a:endParaRPr lang="et-EE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15485132"/>
              </p:ext>
            </p:extLst>
          </p:nvPr>
        </p:nvGraphicFramePr>
        <p:xfrm>
          <a:off x="838200" y="1825625"/>
          <a:ext cx="4661263" cy="4170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1263">
                  <a:extLst>
                    <a:ext uri="{9D8B030D-6E8A-4147-A177-3AD203B41FA5}">
                      <a16:colId xmlns:a16="http://schemas.microsoft.com/office/drawing/2014/main" val="1500984643"/>
                    </a:ext>
                  </a:extLst>
                </a:gridCol>
              </a:tblGrid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b="0" dirty="0" smtClean="0">
                          <a:solidFill>
                            <a:schemeClr val="tx1"/>
                          </a:solidFill>
                        </a:rPr>
                        <a:t>Rakenduskiht</a:t>
                      </a:r>
                      <a:endParaRPr lang="et-EE" sz="3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186064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Transpordikiht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045832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Internetikiht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3969541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Kanalikiht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8445759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Füüsiline 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5386333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922498" y="1192578"/>
            <a:ext cx="5725550" cy="5163772"/>
          </a:xfrm>
        </p:spPr>
        <p:txBody>
          <a:bodyPr>
            <a:normAutofit/>
          </a:bodyPr>
          <a:lstStyle/>
          <a:p>
            <a:r>
              <a:rPr lang="et-EE" dirty="0" smtClean="0"/>
              <a:t>Keerukam süsteem jaotatud lihtsamateks osadeks – kihtideks.</a:t>
            </a:r>
          </a:p>
          <a:p>
            <a:r>
              <a:rPr lang="et-EE" dirty="0" smtClean="0"/>
              <a:t>Alumine kiht pakub ülemisele teenuseid.</a:t>
            </a:r>
          </a:p>
          <a:p>
            <a:r>
              <a:rPr lang="et-EE" dirty="0" smtClean="0"/>
              <a:t>Andmeühik PDU(</a:t>
            </a:r>
            <a:r>
              <a:rPr lang="et-EE" i="1" dirty="0" err="1" smtClean="0"/>
              <a:t>Protocol</a:t>
            </a:r>
            <a:r>
              <a:rPr lang="et-EE" i="1" dirty="0" smtClean="0"/>
              <a:t> </a:t>
            </a:r>
            <a:r>
              <a:rPr lang="et-EE" i="1" dirty="0" err="1" smtClean="0"/>
              <a:t>Data</a:t>
            </a:r>
            <a:r>
              <a:rPr lang="et-EE" i="1" dirty="0" smtClean="0"/>
              <a:t> </a:t>
            </a:r>
            <a:r>
              <a:rPr lang="et-EE" i="1" dirty="0" err="1" smtClean="0"/>
              <a:t>Unit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Kanalikihi kaader</a:t>
            </a:r>
          </a:p>
          <a:p>
            <a:pPr lvl="1"/>
            <a:r>
              <a:rPr lang="et-EE" dirty="0" smtClean="0"/>
              <a:t>Võrgukihi pakett</a:t>
            </a:r>
          </a:p>
          <a:p>
            <a:pPr lvl="1"/>
            <a:r>
              <a:rPr lang="et-EE" dirty="0" smtClean="0"/>
              <a:t>Transpordikihi segment</a:t>
            </a:r>
          </a:p>
          <a:p>
            <a:r>
              <a:rPr lang="et-EE" dirty="0" smtClean="0"/>
              <a:t>Teenuse juurdepääsupunkt SAP (</a:t>
            </a:r>
            <a:r>
              <a:rPr lang="et-EE" i="1" dirty="0" smtClean="0"/>
              <a:t>Service Access </a:t>
            </a:r>
            <a:r>
              <a:rPr lang="et-EE" i="1" dirty="0" err="1" smtClean="0"/>
              <a:t>Point</a:t>
            </a:r>
            <a:r>
              <a:rPr lang="et-EE" dirty="0" smtClean="0"/>
              <a:t>).</a:t>
            </a:r>
          </a:p>
          <a:p>
            <a:pPr lvl="1"/>
            <a:r>
              <a:rPr lang="et-EE" dirty="0" smtClean="0"/>
              <a:t>Kanalikihi LSAP</a:t>
            </a:r>
          </a:p>
          <a:p>
            <a:pPr lvl="1"/>
            <a:r>
              <a:rPr lang="et-EE" dirty="0" smtClean="0"/>
              <a:t>Transpordikihi port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8422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Ethernet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3CAFD-5C40-41A6-A5B2-0A5979AA370E}" type="slidenum">
              <a:rPr lang="et-EE" smtClean="0"/>
              <a:t>4</a:t>
            </a:fld>
            <a:endParaRPr lang="et-EE"/>
          </a:p>
        </p:txBody>
      </p:sp>
      <p:pic>
        <p:nvPicPr>
          <p:cNvPr id="8" name="Picture 4" descr="551 metcalfe-en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132" y="2601639"/>
            <a:ext cx="4834567" cy="25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71667" y="1970083"/>
            <a:ext cx="2902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dirty="0" smtClean="0"/>
              <a:t>10BASE5 Robert </a:t>
            </a:r>
            <a:r>
              <a:rPr lang="et-EE" dirty="0"/>
              <a:t>M. </a:t>
            </a:r>
            <a:r>
              <a:rPr lang="et-EE" dirty="0" err="1"/>
              <a:t>Metcalfe</a:t>
            </a:r>
            <a:endParaRPr lang="et-E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38" y="1492118"/>
            <a:ext cx="4356075" cy="416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7365"/>
            <a:ext cx="10515600" cy="1325563"/>
          </a:xfrm>
        </p:spPr>
        <p:txBody>
          <a:bodyPr/>
          <a:lstStyle/>
          <a:p>
            <a:r>
              <a:rPr lang="et-EE" dirty="0" smtClean="0"/>
              <a:t>Füüsiline kiht - Ethernet</a:t>
            </a:r>
            <a:endParaRPr lang="et-E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631" y="1472928"/>
            <a:ext cx="4312169" cy="413249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5</a:t>
            </a:fld>
            <a:endParaRPr lang="et-EE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1250056" y="1738970"/>
            <a:ext cx="53797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dirty="0" smtClean="0"/>
              <a:t>Meediumiks keerdpaar</a:t>
            </a:r>
          </a:p>
          <a:p>
            <a:pPr lvl="1"/>
            <a:r>
              <a:rPr lang="et-EE" dirty="0" smtClean="0"/>
              <a:t>UTP, STP</a:t>
            </a:r>
          </a:p>
          <a:p>
            <a:pPr lvl="1"/>
            <a:r>
              <a:rPr lang="et-EE" dirty="0" err="1" smtClean="0"/>
              <a:t>Cat</a:t>
            </a:r>
            <a:r>
              <a:rPr lang="et-EE" dirty="0" smtClean="0"/>
              <a:t> 5e, </a:t>
            </a:r>
            <a:r>
              <a:rPr lang="et-EE" dirty="0" err="1" smtClean="0"/>
              <a:t>Cat</a:t>
            </a:r>
            <a:r>
              <a:rPr lang="et-EE" dirty="0" smtClean="0"/>
              <a:t> 6</a:t>
            </a:r>
            <a:r>
              <a:rPr lang="et-EE" dirty="0"/>
              <a:t>	</a:t>
            </a:r>
            <a:endParaRPr lang="et-EE" dirty="0" smtClean="0"/>
          </a:p>
          <a:p>
            <a:r>
              <a:rPr lang="et-EE" dirty="0" smtClean="0"/>
              <a:t>Kaabli maksimaalne pikkus</a:t>
            </a:r>
          </a:p>
          <a:p>
            <a:pPr lvl="1"/>
            <a:r>
              <a:rPr lang="et-EE" dirty="0" smtClean="0"/>
              <a:t>100m (10BASE-T, 100BASE-TX)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72087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88" y="163957"/>
            <a:ext cx="10515600" cy="1325563"/>
          </a:xfrm>
        </p:spPr>
        <p:txBody>
          <a:bodyPr/>
          <a:lstStyle/>
          <a:p>
            <a:r>
              <a:rPr lang="et-EE" dirty="0" smtClean="0"/>
              <a:t>8P8C</a:t>
            </a:r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6</a:t>
            </a:fld>
            <a:endParaRPr lang="et-EE"/>
          </a:p>
        </p:txBody>
      </p:sp>
      <p:sp>
        <p:nvSpPr>
          <p:cNvPr id="7" name="Rectangle 6"/>
          <p:cNvSpPr/>
          <p:nvPr/>
        </p:nvSpPr>
        <p:spPr>
          <a:xfrm>
            <a:off x="0" y="6582975"/>
            <a:ext cx="10854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1200" dirty="0" smtClean="0"/>
              <a:t>Foto: cables.ie</a:t>
            </a:r>
            <a:endParaRPr lang="et-EE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728" y="1521298"/>
            <a:ext cx="5564632" cy="4645822"/>
          </a:xfrm>
        </p:spPr>
        <p:txBody>
          <a:bodyPr>
            <a:normAutofit/>
          </a:bodyPr>
          <a:lstStyle/>
          <a:p>
            <a:r>
              <a:rPr lang="et-EE" dirty="0" smtClean="0"/>
              <a:t>Standardühendus</a:t>
            </a:r>
          </a:p>
          <a:p>
            <a:r>
              <a:rPr lang="et-EE" dirty="0" smtClean="0"/>
              <a:t>Tuntud ka kui RJ45</a:t>
            </a:r>
          </a:p>
          <a:p>
            <a:r>
              <a:rPr lang="et-EE" dirty="0" smtClean="0"/>
              <a:t>Kaks võimaliku ühendusskeemi:</a:t>
            </a:r>
          </a:p>
          <a:p>
            <a:pPr lvl="1"/>
            <a:r>
              <a:rPr lang="et-EE" dirty="0"/>
              <a:t>T568B</a:t>
            </a:r>
          </a:p>
          <a:p>
            <a:pPr lvl="1"/>
            <a:r>
              <a:rPr lang="et-EE" dirty="0" smtClean="0"/>
              <a:t>T568A</a:t>
            </a:r>
          </a:p>
          <a:p>
            <a:r>
              <a:rPr lang="et-EE" dirty="0" smtClean="0"/>
              <a:t>Otsekaabel (</a:t>
            </a:r>
            <a:r>
              <a:rPr lang="et-EE" i="1" dirty="0" err="1" smtClean="0"/>
              <a:t>patch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Eri tüüpi seadmete ühendamiseks</a:t>
            </a:r>
          </a:p>
          <a:p>
            <a:r>
              <a:rPr lang="et-EE" dirty="0" smtClean="0"/>
              <a:t>Ristkaabel (</a:t>
            </a:r>
            <a:r>
              <a:rPr lang="et-EE" i="1" dirty="0" err="1" smtClean="0"/>
              <a:t>crossover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Sama tüüpi seadmete ühendamiseks</a:t>
            </a:r>
          </a:p>
          <a:p>
            <a:r>
              <a:rPr lang="et-EE" dirty="0" smtClean="0"/>
              <a:t>Auto MDI-X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876" y="436824"/>
            <a:ext cx="5716524" cy="563901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76588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Füüsiline kiht - Ethernet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Topoloogia – tähtvõrk</a:t>
            </a:r>
          </a:p>
          <a:p>
            <a:pPr lvl="1"/>
            <a:r>
              <a:rPr lang="et-EE" dirty="0" smtClean="0"/>
              <a:t>Jaotur (</a:t>
            </a:r>
            <a:r>
              <a:rPr lang="et-EE" i="1" dirty="0" err="1" smtClean="0"/>
              <a:t>hub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Kommutaator </a:t>
            </a:r>
            <a:r>
              <a:rPr lang="et-EE" i="1" dirty="0" smtClean="0"/>
              <a:t>(</a:t>
            </a:r>
            <a:r>
              <a:rPr lang="et-EE" i="1" dirty="0" err="1" smtClean="0"/>
              <a:t>switch</a:t>
            </a:r>
            <a:r>
              <a:rPr lang="et-EE" i="1" dirty="0" smtClean="0"/>
              <a:t>)</a:t>
            </a:r>
          </a:p>
          <a:p>
            <a:r>
              <a:rPr lang="et-EE" dirty="0" smtClean="0"/>
              <a:t>Liinikoodid</a:t>
            </a:r>
          </a:p>
          <a:p>
            <a:pPr lvl="1"/>
            <a:r>
              <a:rPr lang="et-EE" dirty="0" smtClean="0"/>
              <a:t>Manchester</a:t>
            </a:r>
          </a:p>
          <a:p>
            <a:pPr lvl="1"/>
            <a:r>
              <a:rPr lang="et-EE" dirty="0" smtClean="0"/>
              <a:t>4B5B</a:t>
            </a:r>
          </a:p>
          <a:p>
            <a:pPr lvl="1"/>
            <a:r>
              <a:rPr lang="et-EE" dirty="0" smtClean="0"/>
              <a:t>NRZI</a:t>
            </a:r>
          </a:p>
          <a:p>
            <a:r>
              <a:rPr lang="et-EE" dirty="0" smtClean="0"/>
              <a:t>Pinged</a:t>
            </a:r>
          </a:p>
          <a:p>
            <a:pPr lvl="1"/>
            <a:r>
              <a:rPr lang="et-EE" dirty="0" smtClean="0"/>
              <a:t>10BASE-T: -2,5 ja 2,5V</a:t>
            </a:r>
          </a:p>
          <a:p>
            <a:pPr lvl="1"/>
            <a:r>
              <a:rPr lang="et-EE" dirty="0" smtClean="0"/>
              <a:t>100BASE-TX: -1, 0 ja 1V</a:t>
            </a:r>
          </a:p>
          <a:p>
            <a:pPr marL="457200" lvl="1" indent="0">
              <a:buNone/>
            </a:pP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7</a:t>
            </a:fld>
            <a:endParaRPr lang="et-EE"/>
          </a:p>
        </p:txBody>
      </p:sp>
      <p:pic>
        <p:nvPicPr>
          <p:cNvPr id="6" name="Picture 5" descr="ComputerPlatforms - &lt;strong&gt;Network&lt;/strong&gt; Topologi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221" y="2129155"/>
            <a:ext cx="5109579" cy="338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36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Kanalikiht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62855"/>
            <a:ext cx="10515600" cy="3493495"/>
          </a:xfrm>
        </p:spPr>
        <p:txBody>
          <a:bodyPr>
            <a:normAutofit lnSpcReduction="10000"/>
          </a:bodyPr>
          <a:lstStyle/>
          <a:p>
            <a:r>
              <a:rPr lang="et-EE" dirty="0" smtClean="0"/>
              <a:t>Kanalikihi andmekogumit (PDU) nimetatakse kaadriks (</a:t>
            </a:r>
            <a:r>
              <a:rPr lang="et-EE" i="1" dirty="0" err="1" smtClean="0"/>
              <a:t>frame</a:t>
            </a:r>
            <a:r>
              <a:rPr lang="et-EE" dirty="0" smtClean="0"/>
              <a:t>).</a:t>
            </a:r>
          </a:p>
          <a:p>
            <a:r>
              <a:rPr lang="et-EE" dirty="0" smtClean="0"/>
              <a:t>MAC </a:t>
            </a:r>
            <a:r>
              <a:rPr lang="et-EE" i="1" dirty="0" smtClean="0"/>
              <a:t>(Media Access </a:t>
            </a:r>
            <a:r>
              <a:rPr lang="et-EE" i="1" dirty="0" err="1" smtClean="0"/>
              <a:t>Control</a:t>
            </a:r>
            <a:r>
              <a:rPr lang="et-EE" i="1" dirty="0" smtClean="0"/>
              <a:t>)</a:t>
            </a:r>
            <a:r>
              <a:rPr lang="et-EE" dirty="0" smtClean="0"/>
              <a:t> kaader</a:t>
            </a:r>
          </a:p>
          <a:p>
            <a:pPr lvl="1"/>
            <a:r>
              <a:rPr lang="et-EE" dirty="0" err="1" smtClean="0"/>
              <a:t>Sünkrosõna</a:t>
            </a:r>
            <a:r>
              <a:rPr lang="et-EE" dirty="0" smtClean="0"/>
              <a:t> – vahelduvad 1010… kokku 7 bitti – vastuvõtja sünkroniseerimine.</a:t>
            </a:r>
          </a:p>
          <a:p>
            <a:pPr lvl="1"/>
            <a:r>
              <a:rPr lang="et-EE" dirty="0" smtClean="0"/>
              <a:t>Alguse lipp – SFD 10101011 – annab märku kaadri algusest.</a:t>
            </a:r>
          </a:p>
          <a:p>
            <a:pPr lvl="1"/>
            <a:r>
              <a:rPr lang="et-EE" dirty="0" smtClean="0"/>
              <a:t>MAC aadress – seadme füüsiline aadress.</a:t>
            </a:r>
          </a:p>
          <a:p>
            <a:pPr lvl="1"/>
            <a:r>
              <a:rPr lang="et-EE" dirty="0" smtClean="0"/>
              <a:t>ET (</a:t>
            </a:r>
            <a:r>
              <a:rPr lang="et-EE" i="1" dirty="0" err="1" smtClean="0"/>
              <a:t>Ether</a:t>
            </a:r>
            <a:r>
              <a:rPr lang="et-EE" i="1" dirty="0" smtClean="0"/>
              <a:t> </a:t>
            </a:r>
            <a:r>
              <a:rPr lang="et-EE" i="1" dirty="0" err="1" smtClean="0"/>
              <a:t>Type</a:t>
            </a:r>
            <a:r>
              <a:rPr lang="et-EE" dirty="0" smtClean="0"/>
              <a:t>) – milline kõrgema kihi protokoll on kaadrisse kapseldatud. Juhul kui väärtus on alla 1500 näitab andmete pikkust (</a:t>
            </a:r>
            <a:r>
              <a:rPr lang="et-EE" i="1" dirty="0" err="1" smtClean="0"/>
              <a:t>size</a:t>
            </a:r>
            <a:r>
              <a:rPr lang="et-EE" dirty="0" smtClean="0"/>
              <a:t>).</a:t>
            </a:r>
          </a:p>
          <a:p>
            <a:pPr lvl="1"/>
            <a:r>
              <a:rPr lang="et-EE" dirty="0" smtClean="0"/>
              <a:t>CRC – kontrollkood, võimaldab tuvastada kas vastuvõetud kaader on vigadeta või mitte.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8</a:t>
            </a:fld>
            <a:endParaRPr lang="et-E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81292"/>
              </p:ext>
            </p:extLst>
          </p:nvPr>
        </p:nvGraphicFramePr>
        <p:xfrm>
          <a:off x="990992" y="1537292"/>
          <a:ext cx="9930630" cy="1053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510">
                  <a:extLst>
                    <a:ext uri="{9D8B030D-6E8A-4147-A177-3AD203B41FA5}">
                      <a16:colId xmlns:a16="http://schemas.microsoft.com/office/drawing/2014/main" val="289860271"/>
                    </a:ext>
                  </a:extLst>
                </a:gridCol>
                <a:gridCol w="1443482">
                  <a:extLst>
                    <a:ext uri="{9D8B030D-6E8A-4147-A177-3AD203B41FA5}">
                      <a16:colId xmlns:a16="http://schemas.microsoft.com/office/drawing/2014/main" val="2672712698"/>
                    </a:ext>
                  </a:extLst>
                </a:gridCol>
                <a:gridCol w="1443482">
                  <a:extLst>
                    <a:ext uri="{9D8B030D-6E8A-4147-A177-3AD203B41FA5}">
                      <a16:colId xmlns:a16="http://schemas.microsoft.com/office/drawing/2014/main" val="3617246059"/>
                    </a:ext>
                  </a:extLst>
                </a:gridCol>
                <a:gridCol w="457518">
                  <a:extLst>
                    <a:ext uri="{9D8B030D-6E8A-4147-A177-3AD203B41FA5}">
                      <a16:colId xmlns:a16="http://schemas.microsoft.com/office/drawing/2014/main" val="1867946655"/>
                    </a:ext>
                  </a:extLst>
                </a:gridCol>
                <a:gridCol w="4416591">
                  <a:extLst>
                    <a:ext uri="{9D8B030D-6E8A-4147-A177-3AD203B41FA5}">
                      <a16:colId xmlns:a16="http://schemas.microsoft.com/office/drawing/2014/main" val="3753389353"/>
                    </a:ext>
                  </a:extLst>
                </a:gridCol>
                <a:gridCol w="633047">
                  <a:extLst>
                    <a:ext uri="{9D8B030D-6E8A-4147-A177-3AD203B41FA5}">
                      <a16:colId xmlns:a16="http://schemas.microsoft.com/office/drawing/2014/main" val="4238903545"/>
                    </a:ext>
                  </a:extLst>
                </a:gridCol>
              </a:tblGrid>
              <a:tr h="413890"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7+1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46-1500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2821901"/>
                  </a:ext>
                </a:extLst>
              </a:tr>
              <a:tr h="413890">
                <a:tc>
                  <a:txBody>
                    <a:bodyPr/>
                    <a:lstStyle/>
                    <a:p>
                      <a:pPr algn="ctr"/>
                      <a:r>
                        <a:rPr lang="et-EE" dirty="0" err="1" smtClean="0">
                          <a:solidFill>
                            <a:schemeClr val="bg1"/>
                          </a:solidFill>
                        </a:rPr>
                        <a:t>Sünkrosõna</a:t>
                      </a:r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 ja</a:t>
                      </a:r>
                    </a:p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alguse lipp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Sihtkoha</a:t>
                      </a:r>
                    </a:p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MAC aadress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Allika</a:t>
                      </a:r>
                    </a:p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MAC aadress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ET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ANDMED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CRC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00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710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MAC -aadress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t-EE" dirty="0" smtClean="0"/>
              <a:t>48 bitine (kuus oktetti)</a:t>
            </a:r>
          </a:p>
          <a:p>
            <a:r>
              <a:rPr lang="et-EE" dirty="0" smtClean="0"/>
              <a:t>Esitlusviisid:</a:t>
            </a:r>
          </a:p>
          <a:p>
            <a:pPr marL="457200" lvl="1" indent="0">
              <a:buNone/>
            </a:pPr>
            <a:r>
              <a:rPr lang="et-EE" dirty="0"/>
              <a:t>01-23-45-67-89-AB</a:t>
            </a:r>
          </a:p>
          <a:p>
            <a:pPr marL="457200" lvl="1" indent="0">
              <a:buNone/>
            </a:pPr>
            <a:r>
              <a:rPr lang="et-EE" dirty="0"/>
              <a:t>01:23:45:67:89:AB</a:t>
            </a:r>
          </a:p>
          <a:p>
            <a:pPr marL="457200" lvl="1" indent="0">
              <a:buNone/>
            </a:pPr>
            <a:r>
              <a:rPr lang="et-EE" dirty="0" smtClean="0"/>
              <a:t>0123.4567.89AB</a:t>
            </a:r>
          </a:p>
          <a:p>
            <a:r>
              <a:rPr lang="et-EE" dirty="0" smtClean="0"/>
              <a:t>Esimese okteti esimene bitt:</a:t>
            </a:r>
          </a:p>
          <a:p>
            <a:pPr lvl="1"/>
            <a:r>
              <a:rPr lang="et-EE" dirty="0" smtClean="0"/>
              <a:t>0 – globaalselt unikaalne aadress</a:t>
            </a:r>
          </a:p>
          <a:p>
            <a:pPr lvl="1"/>
            <a:r>
              <a:rPr lang="et-EE" dirty="0" smtClean="0"/>
              <a:t>1 – lokaalselt muudetud</a:t>
            </a:r>
          </a:p>
          <a:p>
            <a:pPr lvl="1"/>
            <a:endParaRPr lang="et-E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t-EE" dirty="0" err="1" smtClean="0"/>
              <a:t>Multisaade</a:t>
            </a:r>
            <a:r>
              <a:rPr lang="et-EE" dirty="0" smtClean="0"/>
              <a:t> (</a:t>
            </a:r>
            <a:r>
              <a:rPr lang="et-EE" i="1" dirty="0" err="1"/>
              <a:t>m</a:t>
            </a:r>
            <a:r>
              <a:rPr lang="et-EE" i="1" dirty="0" err="1" smtClean="0"/>
              <a:t>ulticast</a:t>
            </a:r>
            <a:r>
              <a:rPr lang="et-EE" dirty="0" smtClean="0"/>
              <a:t>):</a:t>
            </a:r>
            <a:endParaRPr lang="et-EE" dirty="0"/>
          </a:p>
          <a:p>
            <a:pPr lvl="1"/>
            <a:r>
              <a:rPr lang="et-EE" dirty="0"/>
              <a:t>Esimese okteti nullis bitt:</a:t>
            </a:r>
          </a:p>
          <a:p>
            <a:pPr lvl="2"/>
            <a:r>
              <a:rPr lang="et-EE" dirty="0"/>
              <a:t>0 - </a:t>
            </a:r>
            <a:r>
              <a:rPr lang="et-EE" dirty="0" err="1"/>
              <a:t>unicast</a:t>
            </a:r>
            <a:endParaRPr lang="et-EE" dirty="0"/>
          </a:p>
          <a:p>
            <a:pPr lvl="2"/>
            <a:r>
              <a:rPr lang="et-EE" dirty="0"/>
              <a:t>1 - </a:t>
            </a:r>
            <a:r>
              <a:rPr lang="et-EE" dirty="0" err="1"/>
              <a:t>multicast</a:t>
            </a:r>
            <a:endParaRPr lang="et-EE" dirty="0"/>
          </a:p>
          <a:p>
            <a:r>
              <a:rPr lang="et-EE" dirty="0" smtClean="0"/>
              <a:t>Levisaade (</a:t>
            </a:r>
            <a:r>
              <a:rPr lang="et-EE" i="1" dirty="0" err="1" smtClean="0"/>
              <a:t>broadcast</a:t>
            </a:r>
            <a:r>
              <a:rPr lang="et-EE" dirty="0"/>
              <a:t>)</a:t>
            </a:r>
            <a:r>
              <a:rPr lang="et-EE" dirty="0" smtClean="0"/>
              <a:t>:</a:t>
            </a:r>
            <a:endParaRPr lang="et-EE" dirty="0"/>
          </a:p>
          <a:p>
            <a:pPr marL="457200" lvl="1" indent="0">
              <a:buNone/>
            </a:pPr>
            <a:r>
              <a:rPr lang="et-EE" dirty="0"/>
              <a:t>FF-FF-FF-FF-FF-FF</a:t>
            </a:r>
          </a:p>
          <a:p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9</a:t>
            </a:fld>
            <a:endParaRPr lang="et-E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893" y="4432168"/>
            <a:ext cx="2289307" cy="2289307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25.10.2018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70673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925</Words>
  <Application>Microsoft Office PowerPoint</Application>
  <PresentationFormat>Widescreen</PresentationFormat>
  <Paragraphs>394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Consolas</vt:lpstr>
      <vt:lpstr>Office Theme</vt:lpstr>
      <vt:lpstr>8. Arvutivõrgud</vt:lpstr>
      <vt:lpstr>Arvutivõrgud</vt:lpstr>
      <vt:lpstr>TCP/IP mudel</vt:lpstr>
      <vt:lpstr>Ethernet</vt:lpstr>
      <vt:lpstr>Füüsiline kiht - Ethernet</vt:lpstr>
      <vt:lpstr>8P8C</vt:lpstr>
      <vt:lpstr>Füüsiline kiht - Ethernet</vt:lpstr>
      <vt:lpstr>Kanalikiht</vt:lpstr>
      <vt:lpstr>MAC -aadress</vt:lpstr>
      <vt:lpstr>CSMA/CD</vt:lpstr>
      <vt:lpstr>Kommutaator (switch)</vt:lpstr>
      <vt:lpstr>Internetikiht</vt:lpstr>
      <vt:lpstr>IPv4 paketi päis</vt:lpstr>
      <vt:lpstr>Interneti aadress – IP aadress</vt:lpstr>
      <vt:lpstr>Marsruutimine</vt:lpstr>
      <vt:lpstr>Transpordikiht</vt:lpstr>
      <vt:lpstr>TCP segmendi päis</vt:lpstr>
      <vt:lpstr>UDP datagrammi päis</vt:lpstr>
      <vt:lpstr>Sokkel (Socket)</vt:lpstr>
      <vt:lpstr>IEE1100 - Arvutivõrgud 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 Arvutivõrgud</dc:title>
  <dc:creator>Ivo Müürsepp</dc:creator>
  <cp:lastModifiedBy>Ivo Müürsepp</cp:lastModifiedBy>
  <cp:revision>37</cp:revision>
  <dcterms:created xsi:type="dcterms:W3CDTF">2017-10-23T09:46:18Z</dcterms:created>
  <dcterms:modified xsi:type="dcterms:W3CDTF">2018-10-25T08:43:16Z</dcterms:modified>
</cp:coreProperties>
</file>